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4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19" name="Espace réservé du pied de page 18"/>
          <p:cNvSpPr>
            <a:spLocks noGrp="1"/>
          </p:cNvSpPr>
          <p:nvPr>
            <p:ph type="ftr" sz="quarter" idx="11"/>
          </p:nvPr>
        </p:nvSpPr>
        <p:spPr/>
        <p:txBody>
          <a:bodyPr/>
          <a:lstStyle/>
          <a:p>
            <a:endParaRPr lang="fr-FR" dirty="0"/>
          </a:p>
        </p:txBody>
      </p:sp>
      <p:sp>
        <p:nvSpPr>
          <p:cNvPr id="27" name="Espace réservé du numéro de diapositive 26"/>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3B670375-5A6C-48C9-8953-BDBB0B17F902}" type="slidenum">
              <a:rPr lang="fr-FR" smtClean="0"/>
              <a:pPr/>
              <a:t>‹N°›</a:t>
            </a:fld>
            <a:endParaRPr lang="fr-FR" dirty="0"/>
          </a:p>
        </p:txBody>
      </p:sp>
    </p:spTree>
  </p:cSld>
  <p:clrMapOvr>
    <a:masterClrMapping/>
  </p:clrMapOvr>
  <p:transition advTm="60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59E3742-601F-42FB-B13D-04DF27675345}" type="datetimeFigureOut">
              <a:rPr lang="fr-FR" smtClean="0"/>
              <a:pPr/>
              <a:t>24/02/2015</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077200" y="6356350"/>
            <a:ext cx="609600" cy="365125"/>
          </a:xfrm>
        </p:spPr>
        <p:txBody>
          <a:bodyPr/>
          <a:lstStyle/>
          <a:p>
            <a:fld id="{3B670375-5A6C-48C9-8953-BDBB0B17F902}" type="slidenum">
              <a:rPr lang="fr-FR" smtClean="0"/>
              <a:pPr/>
              <a:t>‹N°›</a:t>
            </a:fld>
            <a:endParaRPr lang="fr-FR" dirty="0"/>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dirty="0"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transition advTm="6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59E3742-601F-42FB-B13D-04DF27675345}" type="datetimeFigureOut">
              <a:rPr lang="fr-FR" smtClean="0"/>
              <a:pPr/>
              <a:t>24/02/2015</a:t>
            </a:fld>
            <a:endParaRPr lang="fr-FR" dirty="0"/>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dirty="0"/>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B670375-5A6C-48C9-8953-BDBB0B17F902}" type="slidenum">
              <a:rPr lang="fr-FR" smtClean="0"/>
              <a:pPr/>
              <a:t>‹N°›</a:t>
            </a:fld>
            <a:endParaRPr lang="fr-FR" dirty="0"/>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advTm="6000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9.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85918" y="1214422"/>
            <a:ext cx="5615641"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ar-SA" sz="72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j-lt"/>
                <a:ea typeface="+mj-ea"/>
                <a:cs typeface="+mj-cs"/>
              </a:rPr>
              <a:t>الاحتباس الحراري</a:t>
            </a:r>
            <a:endParaRPr lang="fr-FR"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Sourire 6"/>
          <p:cNvSpPr/>
          <p:nvPr/>
        </p:nvSpPr>
        <p:spPr>
          <a:xfrm>
            <a:off x="0" y="5786454"/>
            <a:ext cx="1000132" cy="1071546"/>
          </a:xfrm>
          <a:prstGeom prst="smileyFace">
            <a:avLst/>
          </a:prstGeom>
          <a:solidFill>
            <a:schemeClr val="tx2">
              <a:lumMod val="20000"/>
              <a:lumOff val="80000"/>
              <a:alpha val="9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5"/>
          <p:cNvSpPr>
            <a:spLocks noChangeArrowheads="1"/>
          </p:cNvSpPr>
          <p:nvPr/>
        </p:nvSpPr>
        <p:spPr bwMode="auto">
          <a:xfrm>
            <a:off x="357158" y="2928934"/>
            <a:ext cx="5556250" cy="1015663"/>
          </a:xfrm>
          <a:prstGeom prst="rect">
            <a:avLst/>
          </a:prstGeom>
          <a:noFill/>
          <a:ln w="9525">
            <a:noFill/>
            <a:miter lim="800000"/>
            <a:headEnd/>
            <a:tailEnd/>
          </a:ln>
          <a:effectLst/>
        </p:spPr>
        <p:txBody>
          <a:bodyPr wrap="square" anchor="ctr">
            <a:spAutoFit/>
          </a:bodyPr>
          <a:lstStyle/>
          <a:p>
            <a:pPr algn="r"/>
            <a:r>
              <a:rPr lang="ar-MA" sz="3200" dirty="0">
                <a:solidFill>
                  <a:srgbClr val="0000FF"/>
                </a:solidFill>
              </a:rPr>
              <a:t>                                               </a:t>
            </a:r>
            <a:r>
              <a:rPr lang="ar-MA" sz="2800" b="1" i="1" kern="1400" spc="600" dirty="0">
                <a:solidFill>
                  <a:srgbClr val="00B050"/>
                </a:solidFill>
                <a:effectLst>
                  <a:outerShdw blurRad="38100" dist="38100" dir="2700000" algn="tl">
                    <a:srgbClr val="000000">
                      <a:alpha val="43137"/>
                    </a:srgbClr>
                  </a:outerShdw>
                </a:effectLst>
              </a:rPr>
              <a:t>من </a:t>
            </a:r>
            <a:r>
              <a:rPr lang="ar-MA" sz="2800" b="1" i="1" kern="1400" spc="600" dirty="0" smtClean="0">
                <a:solidFill>
                  <a:srgbClr val="00B050"/>
                </a:solidFill>
                <a:effectLst>
                  <a:outerShdw blurRad="38100" dist="38100" dir="2700000" algn="tl">
                    <a:srgbClr val="000000">
                      <a:alpha val="43137"/>
                    </a:srgbClr>
                  </a:outerShdw>
                </a:effectLst>
              </a:rPr>
              <a:t>إنجاز:</a:t>
            </a:r>
            <a:endParaRPr lang="fr-FR" sz="2800" kern="1400" spc="600" dirty="0">
              <a:solidFill>
                <a:srgbClr val="00B050"/>
              </a:solidFill>
              <a:effectLst>
                <a:outerShdw blurRad="38100" dist="38100" dir="2700000" algn="tl">
                  <a:srgbClr val="000000">
                    <a:alpha val="43137"/>
                  </a:srgbClr>
                </a:outerShdw>
              </a:effectLst>
            </a:endParaRPr>
          </a:p>
        </p:txBody>
      </p:sp>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3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8686800" cy="1500174"/>
          </a:xfrm>
        </p:spPr>
        <p:txBody>
          <a:bodyPr/>
          <a:lstStyle/>
          <a:p>
            <a:pPr algn="ctr" eaLnBrk="1" fontAlgn="auto" hangingPunct="1">
              <a:spcAft>
                <a:spcPts val="0"/>
              </a:spcAft>
              <a:defRPr/>
            </a:pPr>
            <a:r>
              <a:rPr lang="ar-SA" dirty="0" smtClean="0"/>
              <a:t>أزمة الحصول على الماء:</a:t>
            </a:r>
            <a:endParaRPr lang="ar-SA" dirty="0"/>
          </a:p>
        </p:txBody>
      </p:sp>
      <p:sp>
        <p:nvSpPr>
          <p:cNvPr id="5" name="Content Placeholder 2"/>
          <p:cNvSpPr>
            <a:spLocks noGrp="1"/>
          </p:cNvSpPr>
          <p:nvPr>
            <p:ph idx="1"/>
          </p:nvPr>
        </p:nvSpPr>
        <p:spPr>
          <a:xfrm>
            <a:off x="2795588" y="1428750"/>
            <a:ext cx="6348412" cy="5429250"/>
          </a:xfrm>
        </p:spPr>
        <p:txBody>
          <a:bodyPr>
            <a:normAutofit fontScale="92500"/>
          </a:bodyPr>
          <a:lstStyle/>
          <a:p>
            <a:pPr algn="ctr" eaLnBrk="1" fontAlgn="auto" hangingPunct="1">
              <a:lnSpc>
                <a:spcPct val="160000"/>
              </a:lnSpc>
              <a:spcAft>
                <a:spcPts val="0"/>
              </a:spcAft>
              <a:buNone/>
              <a:defRPr/>
            </a:pPr>
            <a:r>
              <a:rPr lang="ar-SA" dirty="0" smtClean="0">
                <a:latin typeface="Times New Roman" pitchFamily="18" charset="0"/>
                <a:cs typeface="Times New Roman" pitchFamily="18" charset="0"/>
              </a:rPr>
              <a:t>إن نسبة تساقط الأمطار قد تزداد في المتوسط، ولكن حسب توزيع متباين وفق المكان و الزمان. تعاني اليوم </a:t>
            </a:r>
            <a:r>
              <a:rPr lang="ar-DZ" dirty="0" smtClean="0">
                <a:latin typeface="Times New Roman" pitchFamily="18" charset="0"/>
                <a:cs typeface="Times New Roman" pitchFamily="18" charset="0"/>
              </a:rPr>
              <a:t>19</a:t>
            </a:r>
            <a:r>
              <a:rPr lang="ar-SA" dirty="0" smtClean="0">
                <a:latin typeface="Times New Roman" pitchFamily="18" charset="0"/>
                <a:cs typeface="Times New Roman" pitchFamily="18" charset="0"/>
              </a:rPr>
              <a:t> دولة من نقص في الماء ، في الشرق الأوسط وإفريقيا الشمالية أساسا. و يمكن لعدد هذه الدول أن يتضاعف من اليوم إلى غاية </a:t>
            </a:r>
            <a:r>
              <a:rPr lang="ar-DZ" dirty="0" smtClean="0">
                <a:latin typeface="Times New Roman" pitchFamily="18" charset="0"/>
                <a:cs typeface="Times New Roman" pitchFamily="18" charset="0"/>
              </a:rPr>
              <a:t>2025. </a:t>
            </a:r>
            <a:r>
              <a:rPr lang="ar-SA" dirty="0" smtClean="0">
                <a:latin typeface="Times New Roman" pitchFamily="18" charset="0"/>
                <a:cs typeface="Times New Roman" pitchFamily="18" charset="0"/>
              </a:rPr>
              <a:t>في جنوب - شرق آسيا، يزيد تساقط الأمطار أحيانا من الآثار المفسدة للرياح الموسمية. و يمكن أن يتفاقم مشكل الحصول على الماء. و تتوقع المنظمة الدولية للصحة ازدياد بعض الأمراض الخطيرة مثل الحمى الصفراوية و الطاعون. إن ارتفاع درجة الحرارة ب </a:t>
            </a:r>
            <a:r>
              <a:rPr lang="ar-DZ" dirty="0" smtClean="0">
                <a:latin typeface="Times New Roman" pitchFamily="18" charset="0"/>
                <a:cs typeface="Times New Roman" pitchFamily="18" charset="0"/>
              </a:rPr>
              <a:t>3 </a:t>
            </a:r>
            <a:r>
              <a:rPr lang="ar-SA"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ctr" eaLnBrk="1" fontAlgn="auto" hangingPunct="1">
              <a:lnSpc>
                <a:spcPct val="160000"/>
              </a:lnSpc>
              <a:spcAft>
                <a:spcPts val="0"/>
              </a:spcAft>
              <a:buFont typeface="Wingdings 2"/>
              <a:buChar char=""/>
              <a:defRPr/>
            </a:pPr>
            <a:endParaRPr lang="ar-SA" dirty="0">
              <a:latin typeface="Times New Roman" pitchFamily="18" charset="0"/>
              <a:cs typeface="Times New Roman" pitchFamily="18" charset="0"/>
            </a:endParaRPr>
          </a:p>
        </p:txBody>
      </p:sp>
      <p:pic>
        <p:nvPicPr>
          <p:cNvPr id="6" name="Picture 30" descr="ccnxwif1[1]"/>
          <p:cNvPicPr>
            <a:picLocks noChangeAspect="1" noChangeArrowheads="1"/>
          </p:cNvPicPr>
          <p:nvPr/>
        </p:nvPicPr>
        <p:blipFill>
          <a:blip r:embed="rId2"/>
          <a:srcRect/>
          <a:stretch>
            <a:fillRect/>
          </a:stretch>
        </p:blipFill>
        <p:spPr bwMode="auto">
          <a:xfrm>
            <a:off x="214313" y="2286000"/>
            <a:ext cx="2643175" cy="3714768"/>
          </a:xfrm>
          <a:prstGeom prst="rect">
            <a:avLst/>
          </a:prstGeom>
          <a:noFill/>
          <a:ln w="9525">
            <a:noFill/>
            <a:miter lim="800000"/>
            <a:headEnd/>
            <a:tailEnd/>
          </a:ln>
        </p:spPr>
      </p:pic>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1"/>
            <a:ext cx="8686800" cy="1616149"/>
          </a:xfrm>
        </p:spPr>
        <p:txBody>
          <a:bodyPr/>
          <a:lstStyle/>
          <a:p>
            <a:pPr algn="ctr" eaLnBrk="1" fontAlgn="auto" hangingPunct="1">
              <a:spcAft>
                <a:spcPts val="0"/>
              </a:spcAft>
              <a:defRPr/>
            </a:pPr>
            <a:r>
              <a:rPr lang="ar-SA" dirty="0" smtClean="0"/>
              <a:t>الأكثر تضرراً (أفريقيا وآسيا الجنوبية)</a:t>
            </a:r>
            <a:endParaRPr lang="ar-SA" dirty="0"/>
          </a:p>
        </p:txBody>
      </p:sp>
      <p:sp>
        <p:nvSpPr>
          <p:cNvPr id="5" name="Content Placeholder 2"/>
          <p:cNvSpPr>
            <a:spLocks noGrp="1"/>
          </p:cNvSpPr>
          <p:nvPr>
            <p:ph idx="1"/>
          </p:nvPr>
        </p:nvSpPr>
        <p:spPr>
          <a:xfrm>
            <a:off x="0" y="1714488"/>
            <a:ext cx="8858280" cy="5429288"/>
          </a:xfrm>
        </p:spPr>
        <p:txBody>
          <a:bodyPr>
            <a:normAutofit fontScale="77500" lnSpcReduction="20000"/>
          </a:bodyPr>
          <a:lstStyle/>
          <a:p>
            <a:pPr algn="r" eaLnBrk="1" fontAlgn="auto" hangingPunct="1">
              <a:lnSpc>
                <a:spcPct val="170000"/>
              </a:lnSpc>
              <a:spcAft>
                <a:spcPts val="0"/>
              </a:spcAft>
              <a:buFontTx/>
              <a:buNone/>
              <a:defRPr/>
            </a:pPr>
            <a:r>
              <a:rPr lang="ar-SA" dirty="0" smtClean="0">
                <a:latin typeface="Times New Roman" pitchFamily="18" charset="0"/>
                <a:cs typeface="Times New Roman" pitchFamily="18" charset="0"/>
              </a:rPr>
              <a:t>الأكثر تضررا إفريقيا وآسيا الجنوبية: يبقى العلماء حذرين حينما يتعلق الأمر بالقيام بتوقعات جهوية حول ارتفاع الحرارة المناخية. غير أنه، لا بد أن يكون أكثر ارتفاعا في المناطق العليا القريبة من القطبيين، حيث إذ يبلغ ضعف المتوسط الإجمالي، غير أن هذه الآثار تكون أكثر خطورة في المناطق الواقعة تحت الخطوط  الاستوائية. و يتجلى ذلك  في الواقع، في إزدياد الظروف المناخية القصوى (الاعصارات، الجفاف، و الفيضانات)، ضاربة قبل كل شيء المناطق الأكثر عرضة للجفاف و الفيضانات: إفريقيا، آسيا الجنوبية، حيث تظل الزراعة المصدر الأساسي لموارد السكان إذ تخضع الأنظمة البيئية إلى ضغوط قوية. كذلك قد يهدد إنهيار الكثبان الجلدية، وجود الدوليات الصغيرة.</a:t>
            </a:r>
          </a:p>
          <a:p>
            <a:pPr algn="r" eaLnBrk="1" fontAlgn="auto" hangingPunct="1">
              <a:lnSpc>
                <a:spcPct val="170000"/>
              </a:lnSpc>
              <a:spcAft>
                <a:spcPts val="0"/>
              </a:spcAft>
              <a:buFontTx/>
              <a:buNone/>
              <a:defRPr/>
            </a:pPr>
            <a:r>
              <a:rPr lang="ar-SA" dirty="0" smtClean="0">
                <a:latin typeface="Times New Roman" pitchFamily="18" charset="0"/>
                <a:cs typeface="Times New Roman" pitchFamily="18" charset="0"/>
              </a:rPr>
              <a:t>إلى 5 م° سوف يؤدي إلى انتشار حمى المستنقعات على رقعة تتراوح بين 4 و</a:t>
            </a:r>
            <a:r>
              <a:rPr lang="en-US" dirty="0" smtClean="0">
                <a:latin typeface="Times New Roman" pitchFamily="18" charset="0"/>
                <a:cs typeface="Times New Roman" pitchFamily="18" charset="0"/>
              </a:rPr>
              <a:t> 17</a:t>
            </a:r>
            <a:r>
              <a:rPr lang="ar-SA" dirty="0" smtClean="0">
                <a:latin typeface="Times New Roman" pitchFamily="18" charset="0"/>
                <a:cs typeface="Times New Roman" pitchFamily="18" charset="0"/>
              </a:rPr>
              <a:t> مليون كلم2 إضافية، مهددة نسبة 60</a:t>
            </a:r>
            <a:r>
              <a:rPr lang="en-US" dirty="0" smtClean="0">
                <a:latin typeface="Times New Roman" pitchFamily="18" charset="0"/>
                <a:cs typeface="Times New Roman" pitchFamily="18" charset="0"/>
              </a:rPr>
              <a:t>%</a:t>
            </a:r>
            <a:r>
              <a:rPr lang="ar-SA" dirty="0" smtClean="0">
                <a:latin typeface="Times New Roman" pitchFamily="18" charset="0"/>
                <a:cs typeface="Times New Roman" pitchFamily="18" charset="0"/>
              </a:rPr>
              <a:t> من سكان العالم مقابل نسبة 45 </a:t>
            </a:r>
            <a:r>
              <a:rPr lang="fr-FR" dirty="0" smtClean="0">
                <a:latin typeface="Times New Roman" pitchFamily="18" charset="0"/>
                <a:cs typeface="Times New Roman" pitchFamily="18" charset="0"/>
              </a:rPr>
              <a:t>%</a:t>
            </a:r>
            <a:r>
              <a:rPr lang="ar-SA" dirty="0" smtClean="0">
                <a:latin typeface="Times New Roman" pitchFamily="18" charset="0"/>
                <a:cs typeface="Times New Roman" pitchFamily="18" charset="0"/>
              </a:rPr>
              <a:t> الحالية.</a:t>
            </a:r>
            <a:endParaRPr lang="ar-DZ" dirty="0" smtClean="0">
              <a:latin typeface="Times New Roman" pitchFamily="18" charset="0"/>
              <a:cs typeface="Times New Roman" pitchFamily="18" charset="0"/>
            </a:endParaRPr>
          </a:p>
          <a:p>
            <a:pPr algn="r" eaLnBrk="1" fontAlgn="auto" hangingPunct="1">
              <a:lnSpc>
                <a:spcPct val="170000"/>
              </a:lnSpc>
              <a:spcAft>
                <a:spcPts val="0"/>
              </a:spcAft>
              <a:buFontTx/>
              <a:buNone/>
              <a:defRPr/>
            </a:pPr>
            <a:r>
              <a:rPr lang="ar-SA" dirty="0" smtClean="0">
                <a:latin typeface="Times New Roman" pitchFamily="18" charset="0"/>
                <a:cs typeface="Times New Roman" pitchFamily="18" charset="0"/>
              </a:rPr>
              <a:t>الحاصل أن التوقعات تبين أن النتائج الأكثر أضرارا للتغيرات المناخية تحدث في مناطق الجنوب، و تقع على السكان الأكثر فقرا، و التي تعاني بصورة معتبرة من انعدام الأمن الغذائي والصحي.</a:t>
            </a:r>
            <a:endParaRPr lang="en-US" dirty="0" smtClean="0">
              <a:latin typeface="Times New Roman" pitchFamily="18" charset="0"/>
              <a:cs typeface="Times New Roman" pitchFamily="18" charset="0"/>
            </a:endParaRPr>
          </a:p>
          <a:p>
            <a:pPr algn="r" eaLnBrk="1" fontAlgn="auto" hangingPunct="1">
              <a:spcAft>
                <a:spcPts val="0"/>
              </a:spcAft>
              <a:buFont typeface="Wingdings 2"/>
              <a:buChar char=""/>
              <a:defRPr/>
            </a:pPr>
            <a:endParaRPr lang="ar-SA" dirty="0"/>
          </a:p>
        </p:txBody>
      </p:sp>
    </p:spTree>
  </p:cSld>
  <p:clrMapOvr>
    <a:masterClrMapping/>
  </p:clrMapOvr>
  <p:transition advTm="6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transition advTm="6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eaLnBrk="1" fontAlgn="auto" hangingPunct="1">
              <a:spcAft>
                <a:spcPts val="0"/>
              </a:spcAft>
              <a:defRPr/>
            </a:pPr>
            <a:r>
              <a:rPr lang="ar-SA" dirty="0" smtClean="0"/>
              <a:t>الاحتباس الحراري</a:t>
            </a:r>
            <a:endParaRPr lang="ar-SA" dirty="0"/>
          </a:p>
        </p:txBody>
      </p:sp>
      <p:sp>
        <p:nvSpPr>
          <p:cNvPr id="5" name="Content Placeholder 2"/>
          <p:cNvSpPr>
            <a:spLocks noGrp="1"/>
          </p:cNvSpPr>
          <p:nvPr>
            <p:ph idx="1"/>
          </p:nvPr>
        </p:nvSpPr>
        <p:spPr>
          <a:xfrm>
            <a:off x="457200" y="2857496"/>
            <a:ext cx="8686800" cy="4525962"/>
          </a:xfrm>
        </p:spPr>
        <p:txBody>
          <a:bodyPr/>
          <a:lstStyle/>
          <a:p>
            <a:pPr algn="ctr" eaLnBrk="1" hangingPunct="1">
              <a:buNone/>
            </a:pPr>
            <a:r>
              <a:rPr lang="fr-FR" sz="4000" dirty="0" smtClean="0"/>
              <a:t> </a:t>
            </a:r>
            <a:r>
              <a:rPr lang="ar-SA" sz="4000" dirty="0" smtClean="0">
                <a:solidFill>
                  <a:schemeClr val="accent4">
                    <a:lumMod val="75000"/>
                  </a:schemeClr>
                </a:solidFill>
                <a:hlinkClick r:id="rId2" action="ppaction://hlinksldjump"/>
              </a:rPr>
              <a:t>تعريفه</a:t>
            </a:r>
            <a:r>
              <a:rPr lang="fr-FR" b="1" dirty="0" smtClean="0"/>
              <a:t> </a:t>
            </a:r>
            <a:r>
              <a:rPr lang="fr-FR" sz="2800" b="1" dirty="0" smtClean="0"/>
              <a:t>- </a:t>
            </a:r>
            <a:endParaRPr lang="ar-SA" sz="2800" b="1" dirty="0" smtClean="0"/>
          </a:p>
          <a:p>
            <a:pPr algn="ctr" eaLnBrk="1" hangingPunct="1">
              <a:buNone/>
            </a:pPr>
            <a:r>
              <a:rPr lang="ar-SA" sz="4000" dirty="0" smtClean="0">
                <a:hlinkClick r:id="rId3" action="ppaction://hlinksldjump"/>
              </a:rPr>
              <a:t>أسبابه</a:t>
            </a:r>
            <a:r>
              <a:rPr lang="fr-FR" dirty="0" smtClean="0"/>
              <a:t> </a:t>
            </a:r>
            <a:r>
              <a:rPr lang="fr-FR" sz="2800" b="1" dirty="0" smtClean="0"/>
              <a:t>-</a:t>
            </a:r>
            <a:endParaRPr lang="ar-SA" sz="2800" b="1" dirty="0" smtClean="0"/>
          </a:p>
          <a:p>
            <a:pPr algn="ctr" eaLnBrk="1" hangingPunct="1">
              <a:buNone/>
            </a:pPr>
            <a:r>
              <a:rPr lang="fr-FR" dirty="0" smtClean="0"/>
              <a:t> </a:t>
            </a:r>
            <a:r>
              <a:rPr lang="ar-SA" sz="4000" dirty="0" smtClean="0">
                <a:hlinkClick r:id="rId4" action="ppaction://hlinksldjump"/>
              </a:rPr>
              <a:t>أضراره</a:t>
            </a:r>
            <a:r>
              <a:rPr lang="fr-FR" dirty="0" smtClean="0"/>
              <a:t> </a:t>
            </a:r>
            <a:r>
              <a:rPr lang="fr-FR" sz="2800" b="1" dirty="0" smtClean="0"/>
              <a:t>-</a:t>
            </a:r>
            <a:endParaRPr lang="ar-SA" sz="2800" b="1" dirty="0" smtClean="0"/>
          </a:p>
        </p:txBody>
      </p:sp>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2000"/>
                                        <p:tgtEl>
                                          <p:spTgt spid="5">
                                            <p:txEl>
                                              <p:pRg st="0" end="0"/>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2000"/>
                                        <p:tgtEl>
                                          <p:spTgt spid="5">
                                            <p:txEl>
                                              <p:pRg st="1" end="1"/>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571480"/>
            <a:ext cx="8686800" cy="1295400"/>
          </a:xfrm>
        </p:spPr>
        <p:txBody>
          <a:bodyPr/>
          <a:lstStyle/>
          <a:p>
            <a:pPr algn="ctr" eaLnBrk="1" fontAlgn="auto" hangingPunct="1">
              <a:spcAft>
                <a:spcPts val="0"/>
              </a:spcAft>
              <a:defRPr/>
            </a:pPr>
            <a:r>
              <a:rPr lang="ar-SA" sz="5400" dirty="0" smtClean="0"/>
              <a:t>تعريفه</a:t>
            </a:r>
            <a:endParaRPr lang="ar-SA" sz="5400" dirty="0"/>
          </a:p>
        </p:txBody>
      </p:sp>
      <p:sp>
        <p:nvSpPr>
          <p:cNvPr id="5" name="Content Placeholder 2"/>
          <p:cNvSpPr>
            <a:spLocks noGrp="1"/>
          </p:cNvSpPr>
          <p:nvPr>
            <p:ph idx="1"/>
          </p:nvPr>
        </p:nvSpPr>
        <p:spPr>
          <a:xfrm>
            <a:off x="0" y="1857364"/>
            <a:ext cx="8643966" cy="5357850"/>
          </a:xfrm>
        </p:spPr>
        <p:txBody>
          <a:bodyPr>
            <a:normAutofit fontScale="92500" lnSpcReduction="20000"/>
          </a:bodyPr>
          <a:lstStyle/>
          <a:p>
            <a:pPr algn="r" eaLnBrk="1" fontAlgn="auto" hangingPunct="1">
              <a:lnSpc>
                <a:spcPct val="170000"/>
              </a:lnSpc>
              <a:spcAft>
                <a:spcPts val="0"/>
              </a:spcAft>
              <a:buNone/>
              <a:defRPr/>
            </a:pPr>
            <a:r>
              <a:rPr lang="ar-SA" dirty="0" smtClean="0">
                <a:latin typeface="Times New Roman" pitchFamily="18" charset="0"/>
                <a:cs typeface="Times New Roman" pitchFamily="18" charset="0"/>
              </a:rPr>
              <a:t>يمكن تعريف ظاهرة الاحتباس الحراري على أنها الزيادة التدريجية في درجة حرارة أدنى طبقات الغلاف الجوي المحيط بالأرض؛ كنتيجة لزيادة انبعاثات غازات الصوبة الخضراء منذ بداية الثورة الصناعية، وغازات الصوبة الخضراء والتي يتكون معظمها من بخار الماء، وثاني أكسيد الكربون، والميثان، وأكسيد النيتروز والأوزون هي غازات طبيعية تلعب دورًا مهمًا في تدفئة سطح الأرض حتى يمكن الحياة عليه، فبدونها قد تصل درجة حرارة سطح الأرض  ما بين 15-19 درجة سلزيوس تحت الصفر، حيث تقوم تلك الغازات بامتصاص جزء من الأشعة تحت الحمراء التي تنبعث من سطح الأرض كانعكاس للأشعة الساقطة على سطح الأرض من الشمس، وتحتفظ بها في الغلاف الجوي للأرض؛ لتحافظ على درجة حرارة الأرض في معدلها الطبيعي.</a:t>
            </a:r>
          </a:p>
          <a:p>
            <a:pPr algn="r" eaLnBrk="1" fontAlgn="auto" hangingPunct="1">
              <a:spcAft>
                <a:spcPts val="0"/>
              </a:spcAft>
              <a:buFont typeface="Wingdings 2"/>
              <a:buChar char=""/>
              <a:defRPr/>
            </a:pPr>
            <a:endParaRPr lang="ar-SA" dirty="0"/>
          </a:p>
        </p:txBody>
      </p:sp>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heel(4)">
                                      <p:cBhvr>
                                        <p:cTn id="14"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1643050"/>
            <a:ext cx="9144000" cy="6643734"/>
          </a:xfrm>
        </p:spPr>
        <p:txBody>
          <a:bodyPr>
            <a:normAutofit fontScale="40000" lnSpcReduction="20000"/>
          </a:bodyPr>
          <a:lstStyle/>
          <a:p>
            <a:pPr algn="r" eaLnBrk="1" fontAlgn="auto" hangingPunct="1">
              <a:lnSpc>
                <a:spcPct val="170000"/>
              </a:lnSpc>
              <a:spcAft>
                <a:spcPts val="0"/>
              </a:spcAft>
              <a:buFontTx/>
              <a:buNone/>
              <a:defRPr/>
            </a:pPr>
            <a:r>
              <a:rPr lang="ar-SA" sz="5100" dirty="0" smtClean="0">
                <a:latin typeface="Times New Roman" pitchFamily="18" charset="0"/>
                <a:cs typeface="Times New Roman" pitchFamily="18" charset="0"/>
              </a:rPr>
              <a:t>مع التقدم في الصناعة ووسائل المواصلات منذ الثورة الصناعية وحتى الآن مع الاعتماد على الفحم و البترول و الغاز الطبيعي كمصدر أساسي للطاقة، ومع احتراق هذا الوقود الحفري لإنتاج الطاقة واستخدام غازات الكلوروفلوركاربونات في الصناعة بكثرة؛ كانت تنتج غازات الصوبة الخضراء بكميات كبيرة تفوق ما يحتاجه الغلاف الجوي للحفاظ على درجة حرارة الأرض، وبالتالي أدى وجود تلك الكميات الإضافية من تلك الغازات إلى الاحتفاظ بكمية أكبر من الحرارة في الغلاف الجوي، وبالتالي من الطبيعي أن تبدأ درجة حرارة سطح الأرض في الزيادة. </a:t>
            </a:r>
          </a:p>
          <a:p>
            <a:pPr algn="r" eaLnBrk="1" fontAlgn="auto" hangingPunct="1">
              <a:lnSpc>
                <a:spcPct val="170000"/>
              </a:lnSpc>
              <a:spcAft>
                <a:spcPts val="0"/>
              </a:spcAft>
              <a:buFontTx/>
              <a:buNone/>
              <a:defRPr/>
            </a:pPr>
            <a:r>
              <a:rPr lang="ar-SA" sz="5100" dirty="0" smtClean="0">
                <a:latin typeface="Times New Roman" pitchFamily="18" charset="0"/>
                <a:cs typeface="Times New Roman" pitchFamily="18" charset="0"/>
              </a:rPr>
              <a:t>بالتأكيد نظام المناخ على كوكبنا أكثر تعقيدًا من أن تحدث الزيادة في درجة حرارة سطحه بهذه الصورة وبهذه السرعة، فهناك العديد من العوامل الأخرى التي تؤثر في درجة حرارته؛ لذلك كان هناك جدل واسع بين العلماء حول هذه الظاهرة وسرعة حدوثها، لكن مع تزايد انبعاثات تلك الغازات وتراكمها في الغلاف الجوي ومع مرور الزمن بدأت تظهر بعض الآثار السلبية لتلك الظاهرة؛ لتؤكد وجودها وتعلن عن قرب نفاد صبر هذا الكوكب على معاملتنا السيئة </a:t>
            </a:r>
            <a:r>
              <a:rPr lang="ar-SA" dirty="0" err="1" smtClean="0">
                <a:latin typeface="Times New Roman" pitchFamily="18" charset="0"/>
                <a:cs typeface="Times New Roman" pitchFamily="18" charset="0"/>
              </a:rPr>
              <a:t>ه</a:t>
            </a:r>
            <a:endParaRPr lang="ar-SA" dirty="0" smtClean="0">
              <a:latin typeface="Times New Roman" pitchFamily="18" charset="0"/>
              <a:cs typeface="Times New Roman" pitchFamily="18" charset="0"/>
            </a:endParaRPr>
          </a:p>
        </p:txBody>
      </p:sp>
      <p:sp>
        <p:nvSpPr>
          <p:cNvPr id="5" name="Title 1"/>
          <p:cNvSpPr>
            <a:spLocks noGrp="1"/>
          </p:cNvSpPr>
          <p:nvPr>
            <p:ph type="title"/>
          </p:nvPr>
        </p:nvSpPr>
        <p:spPr>
          <a:xfrm>
            <a:off x="457200" y="0"/>
            <a:ext cx="8686800" cy="1500174"/>
          </a:xfrm>
        </p:spPr>
        <p:txBody>
          <a:bodyPr/>
          <a:lstStyle/>
          <a:p>
            <a:pPr algn="ctr" eaLnBrk="1" fontAlgn="auto" hangingPunct="1">
              <a:spcAft>
                <a:spcPts val="0"/>
              </a:spcAft>
              <a:defRPr/>
            </a:pPr>
            <a:r>
              <a:rPr lang="ar-SA" dirty="0" smtClean="0"/>
              <a:t>ظاهرة الاحتباس الحراري:</a:t>
            </a:r>
            <a:endParaRPr lang="ar-SA" dirty="0"/>
          </a:p>
        </p:txBody>
      </p:sp>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8686800" cy="1500174"/>
          </a:xfrm>
        </p:spPr>
        <p:txBody>
          <a:bodyPr/>
          <a:lstStyle/>
          <a:p>
            <a:pPr algn="ctr" eaLnBrk="1" fontAlgn="auto" hangingPunct="1">
              <a:spcAft>
                <a:spcPts val="0"/>
              </a:spcAft>
              <a:defRPr/>
            </a:pPr>
            <a:r>
              <a:rPr lang="ar-SA" dirty="0" smtClean="0"/>
              <a:t>حقائق عن ظاهرة الاحتباس الحراري:</a:t>
            </a:r>
            <a:endParaRPr lang="ar-SA" dirty="0"/>
          </a:p>
        </p:txBody>
      </p:sp>
      <p:sp>
        <p:nvSpPr>
          <p:cNvPr id="5" name="Content Placeholder 2"/>
          <p:cNvSpPr>
            <a:spLocks noGrp="1"/>
          </p:cNvSpPr>
          <p:nvPr>
            <p:ph idx="1"/>
          </p:nvPr>
        </p:nvSpPr>
        <p:spPr>
          <a:xfrm>
            <a:off x="0" y="1857340"/>
            <a:ext cx="8686800" cy="5000660"/>
          </a:xfrm>
        </p:spPr>
        <p:txBody>
          <a:bodyPr>
            <a:normAutofit lnSpcReduction="10000"/>
          </a:bodyPr>
          <a:lstStyle/>
          <a:p>
            <a:pPr algn="r" eaLnBrk="1" hangingPunct="1">
              <a:lnSpc>
                <a:spcPct val="170000"/>
              </a:lnSpc>
              <a:buFontTx/>
              <a:buNone/>
            </a:pPr>
            <a:r>
              <a:rPr lang="ar-SA" sz="2000" dirty="0" smtClean="0">
                <a:latin typeface="Times New Roman" pitchFamily="18" charset="0"/>
                <a:cs typeface="Times New Roman" pitchFamily="18" charset="0"/>
              </a:rPr>
              <a:t>ظاهرة الاحتباس الحراري هي ظاهرة طبيعية بدونها قد تصل درجة حرارة سطح الأرض إلى ما بين 19 و15 درجة </a:t>
            </a:r>
            <a:r>
              <a:rPr lang="ar-SA" sz="2000" dirty="0" err="1" smtClean="0">
                <a:latin typeface="Times New Roman" pitchFamily="18" charset="0"/>
                <a:cs typeface="Times New Roman" pitchFamily="18" charset="0"/>
              </a:rPr>
              <a:t>سلزيوس</a:t>
            </a:r>
            <a:r>
              <a:rPr lang="ar-SA" sz="2000" dirty="0" smtClean="0">
                <a:latin typeface="Times New Roman" pitchFamily="18" charset="0"/>
                <a:cs typeface="Times New Roman" pitchFamily="18" charset="0"/>
              </a:rPr>
              <a:t> تحت الصفر؛ حيث تقوم الغازات التي تؤدي إلى وجود هذه الظاهرة (غازات الصوبة الخضراء) والموجودة في الغلاف الجوي للكرة الأرضية بامتصاص الأشعة تحت الحمراء التي تنبعث من سطح الأرض كانعكاس للأشعة الساقطة على سطح الأرض من الشمس وتحبسها في الغلاف الجوي الأرضي، وبالتالي تعمل تلك الأشعة المحتبسة على تدفئة سطح الأرض ورفع درجة حرارته، ومن أهم تلك الغازات بخار الماء وثاني أكسيد الكربون والميثان وأكسيد </a:t>
            </a:r>
            <a:r>
              <a:rPr lang="ar-SA" sz="2000" dirty="0" err="1" smtClean="0">
                <a:latin typeface="Times New Roman" pitchFamily="18" charset="0"/>
                <a:cs typeface="Times New Roman" pitchFamily="18" charset="0"/>
              </a:rPr>
              <a:t>النيتروز</a:t>
            </a:r>
            <a:r>
              <a:rPr lang="ar-SA" sz="2000" dirty="0" smtClean="0">
                <a:latin typeface="Times New Roman" pitchFamily="18" charset="0"/>
                <a:cs typeface="Times New Roman" pitchFamily="18" charset="0"/>
              </a:rPr>
              <a:t> بخلاف الغازات المخلقة كيميائيًّا، والتي تتضمن </a:t>
            </a:r>
            <a:r>
              <a:rPr lang="ar-SA" sz="2000" dirty="0" err="1" smtClean="0">
                <a:latin typeface="Times New Roman" pitchFamily="18" charset="0"/>
                <a:cs typeface="Times New Roman" pitchFamily="18" charset="0"/>
              </a:rPr>
              <a:t>الكلوروفلور</a:t>
            </a:r>
            <a:r>
              <a:rPr lang="ar-SA" sz="2000" dirty="0" smtClean="0">
                <a:latin typeface="Times New Roman" pitchFamily="18" charset="0"/>
                <a:cs typeface="Times New Roman" pitchFamily="18" charset="0"/>
              </a:rPr>
              <a:t> وكربونات </a:t>
            </a:r>
            <a:r>
              <a:rPr lang="en-US" sz="2000" dirty="0" smtClean="0">
                <a:latin typeface="Times New Roman" pitchFamily="18" charset="0"/>
                <a:cs typeface="Times New Roman" pitchFamily="18" charset="0"/>
              </a:rPr>
              <a:t>CFCs</a:t>
            </a:r>
            <a:r>
              <a:rPr lang="ar-SA" sz="2000" dirty="0" smtClean="0">
                <a:latin typeface="Times New Roman" pitchFamily="18" charset="0"/>
                <a:cs typeface="Times New Roman" pitchFamily="18" charset="0"/>
              </a:rPr>
              <a:t>، وحيث إن تلك الغازات تنتج عن العديد من الأنشطة الإنسانية خاصة نتيجة حرق الوقود الحفري (مثل البترول والفحم) سواء في الصناعة أو في وسائل النقل؛ لذلك أدى هذا إلى زيادة نسب تواجد مثل هذه الغازات في الغلاف الجوي عن النسب الطبيعية لها.</a:t>
            </a:r>
            <a:endParaRPr lang="en-US" sz="2000" dirty="0" smtClean="0">
              <a:latin typeface="Times New Roman" pitchFamily="18" charset="0"/>
              <a:cs typeface="Times New Roman" pitchFamily="18" charset="0"/>
            </a:endParaRPr>
          </a:p>
        </p:txBody>
      </p:sp>
    </p:spTree>
  </p:cSld>
  <p:clrMapOvr>
    <a:masterClrMapping/>
  </p:clrMapOvr>
  <p:transition advTm="6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8686800" cy="1643050"/>
          </a:xfrm>
        </p:spPr>
        <p:txBody>
          <a:bodyPr/>
          <a:lstStyle/>
          <a:p>
            <a:pPr algn="ctr" eaLnBrk="1" fontAlgn="auto" hangingPunct="1">
              <a:spcAft>
                <a:spcPts val="0"/>
              </a:spcAft>
              <a:defRPr/>
            </a:pPr>
            <a:r>
              <a:rPr lang="ar-SA" dirty="0" smtClean="0"/>
              <a:t>أسبابه:</a:t>
            </a:r>
            <a:endParaRPr lang="ar-SA" dirty="0"/>
          </a:p>
        </p:txBody>
      </p:sp>
      <p:sp>
        <p:nvSpPr>
          <p:cNvPr id="5" name="Content Placeholder 2"/>
          <p:cNvSpPr>
            <a:spLocks noGrp="1"/>
          </p:cNvSpPr>
          <p:nvPr>
            <p:ph idx="1"/>
          </p:nvPr>
        </p:nvSpPr>
        <p:spPr>
          <a:xfrm>
            <a:off x="0" y="2071678"/>
            <a:ext cx="9144000" cy="5286388"/>
          </a:xfrm>
        </p:spPr>
        <p:txBody>
          <a:bodyPr>
            <a:normAutofit/>
          </a:bodyPr>
          <a:lstStyle/>
          <a:p>
            <a:pPr algn="r" eaLnBrk="1" fontAlgn="auto" hangingPunct="1">
              <a:spcAft>
                <a:spcPts val="0"/>
              </a:spcAft>
              <a:buNone/>
              <a:defRPr/>
            </a:pPr>
            <a:r>
              <a:rPr lang="ar-SA" sz="3200" i="1" u="sng" dirty="0" smtClean="0">
                <a:solidFill>
                  <a:schemeClr val="accent1">
                    <a:lumMod val="75000"/>
                  </a:schemeClr>
                </a:solidFill>
              </a:rPr>
              <a:t>-الأسباب الرئيسية:</a:t>
            </a:r>
          </a:p>
          <a:p>
            <a:pPr algn="r" eaLnBrk="1" fontAlgn="auto" hangingPunct="1">
              <a:spcAft>
                <a:spcPts val="0"/>
              </a:spcAft>
              <a:buNone/>
              <a:defRPr/>
            </a:pPr>
            <a:r>
              <a:rPr lang="fr-FR" sz="2000" dirty="0" smtClean="0">
                <a:latin typeface="Times New Roman" pitchFamily="18" charset="0"/>
                <a:cs typeface="Times New Roman" pitchFamily="18" charset="0"/>
              </a:rPr>
              <a:t>    </a:t>
            </a:r>
            <a:r>
              <a:rPr lang="ar-SA" sz="2000" dirty="0" smtClean="0">
                <a:latin typeface="Times New Roman" pitchFamily="18" charset="0"/>
                <a:cs typeface="Times New Roman" pitchFamily="18" charset="0"/>
              </a:rPr>
              <a:t>غازات الاحتباس الحراري والمكونات المقاومة للاشعاع</a:t>
            </a:r>
          </a:p>
          <a:p>
            <a:pPr algn="r" eaLnBrk="1" fontAlgn="auto" hangingPunct="1">
              <a:lnSpc>
                <a:spcPct val="170000"/>
              </a:lnSpc>
              <a:spcAft>
                <a:spcPts val="0"/>
              </a:spcAft>
              <a:buNone/>
              <a:defRPr/>
            </a:pPr>
            <a:r>
              <a:rPr lang="fr-FR" sz="2000" dirty="0" smtClean="0">
                <a:latin typeface="Times New Roman" pitchFamily="18" charset="0"/>
                <a:cs typeface="Times New Roman" pitchFamily="18" charset="0"/>
              </a:rPr>
              <a:t>     </a:t>
            </a:r>
            <a:r>
              <a:rPr lang="ar-SA" sz="2000" dirty="0" smtClean="0">
                <a:latin typeface="Times New Roman" pitchFamily="18" charset="0"/>
                <a:cs typeface="Times New Roman" pitchFamily="18" charset="0"/>
              </a:rPr>
              <a:t>الاحتباس الحراري يعمل على الحفاظ على درجة حرارة الهواء ضمن الغلاف الجوي دون حدوث أي تغيير فيه ودون أن يتسرب خارجه، وبالمثل نجد أن الغازات الطبيعية مثلها مثل البيوت الزجاجية في احتجاز هذه الحرارة التي تتزايد نتيجة لامتصاصها الأشعة تحت الحمراء مما يسبب تزايد مستمر في درجة حرارة الأرض وهذه الغازات تتمثل في [[بخار الماء]]، [[ثاني أكسيد الكربون]]، غاز [[الميثان]] و[[الأوزون]] و[[أكسيد النتريك]] وهذه غازات طبيعية، أما الكيميائية تتمثل في: "[[الكلورو فلورو كربون]]" ويرمز إليه برمز "أس. أف. أس". </a:t>
            </a:r>
          </a:p>
          <a:p>
            <a:pPr algn="r" eaLnBrk="1" fontAlgn="auto" hangingPunct="1">
              <a:lnSpc>
                <a:spcPct val="170000"/>
              </a:lnSpc>
              <a:spcAft>
                <a:spcPts val="0"/>
              </a:spcAft>
              <a:buNone/>
              <a:defRPr/>
            </a:pPr>
            <a:endParaRPr lang="ar-SA" sz="2000" dirty="0" smtClean="0">
              <a:latin typeface="Times New Roman" pitchFamily="18" charset="0"/>
              <a:cs typeface="Times New Roman" pitchFamily="18" charset="0"/>
            </a:endParaRPr>
          </a:p>
        </p:txBody>
      </p:sp>
    </p:spTree>
  </p:cSld>
  <p:clrMapOvr>
    <a:masterClrMapping/>
  </p:clrMapOvr>
  <p:transition advTm="6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3"/>
          <p:cNvSpPr>
            <a:spLocks noChangeArrowheads="1"/>
          </p:cNvSpPr>
          <p:nvPr/>
        </p:nvSpPr>
        <p:spPr bwMode="auto">
          <a:xfrm>
            <a:off x="4214810" y="785794"/>
            <a:ext cx="4632347" cy="584775"/>
          </a:xfrm>
          <a:prstGeom prst="rect">
            <a:avLst/>
          </a:prstGeom>
          <a:noFill/>
          <a:ln w="9525">
            <a:noFill/>
            <a:miter lim="800000"/>
            <a:headEnd/>
            <a:tailEnd/>
          </a:ln>
          <a:effectLst/>
        </p:spPr>
        <p:txBody>
          <a:bodyPr wrap="square" anchor="ctr">
            <a:spAutoFit/>
          </a:bodyPr>
          <a:lstStyle/>
          <a:p>
            <a:pPr algn="r" rtl="1"/>
            <a:r>
              <a:rPr lang="fr-FR" sz="3200" i="1" u="sng" dirty="0" smtClean="0">
                <a:solidFill>
                  <a:schemeClr val="accent1">
                    <a:lumMod val="75000"/>
                  </a:schemeClr>
                </a:solidFill>
              </a:rPr>
              <a:t>-2</a:t>
            </a:r>
            <a:r>
              <a:rPr lang="ar-MA" sz="3200" i="1" u="sng" dirty="0" smtClean="0">
                <a:solidFill>
                  <a:schemeClr val="accent1">
                    <a:lumMod val="75000"/>
                  </a:schemeClr>
                </a:solidFill>
              </a:rPr>
              <a:t>الغازات </a:t>
            </a:r>
            <a:r>
              <a:rPr lang="ar-MA" sz="3200" i="1" u="sng" dirty="0">
                <a:solidFill>
                  <a:schemeClr val="accent1">
                    <a:lumMod val="75000"/>
                  </a:schemeClr>
                </a:solidFill>
              </a:rPr>
              <a:t>الدفيئة </a:t>
            </a:r>
            <a:r>
              <a:rPr lang="ar-MA" sz="3200" i="1" u="sng" dirty="0" smtClean="0">
                <a:solidFill>
                  <a:schemeClr val="accent1">
                    <a:lumMod val="75000"/>
                  </a:schemeClr>
                </a:solidFill>
              </a:rPr>
              <a:t>و </a:t>
            </a:r>
            <a:r>
              <a:rPr lang="ar-MA" sz="3200" i="1" u="sng" dirty="0">
                <a:solidFill>
                  <a:schemeClr val="accent1">
                    <a:lumMod val="75000"/>
                  </a:schemeClr>
                </a:solidFill>
              </a:rPr>
              <a:t>مصادرها</a:t>
            </a:r>
            <a:endParaRPr lang="ar-SA" sz="3200" i="1" u="sng" dirty="0">
              <a:solidFill>
                <a:schemeClr val="accent1">
                  <a:lumMod val="75000"/>
                </a:schemeClr>
              </a:solidFill>
            </a:endParaRPr>
          </a:p>
        </p:txBody>
      </p:sp>
      <p:graphicFrame>
        <p:nvGraphicFramePr>
          <p:cNvPr id="6" name="Group 98"/>
          <p:cNvGraphicFramePr>
            <a:graphicFrameLocks noGrp="1"/>
          </p:cNvGraphicFramePr>
          <p:nvPr/>
        </p:nvGraphicFramePr>
        <p:xfrm>
          <a:off x="1071538" y="1428736"/>
          <a:ext cx="7358114" cy="5072076"/>
        </p:xfrm>
        <a:graphic>
          <a:graphicData uri="http://schemas.openxmlformats.org/drawingml/2006/table">
            <a:tbl>
              <a:tblPr/>
              <a:tblGrid>
                <a:gridCol w="3548013"/>
                <a:gridCol w="3810101"/>
              </a:tblGrid>
              <a:tr h="1092730">
                <a:tc>
                  <a:txBody>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MA" sz="2400" b="1" i="0" u="none" strike="noStrike" cap="none" normalizeH="0" baseline="0" dirty="0" smtClean="0">
                          <a:ln>
                            <a:noFill/>
                          </a:ln>
                          <a:solidFill>
                            <a:schemeClr val="tx1"/>
                          </a:solidFill>
                          <a:effectLst/>
                          <a:latin typeface="Arial" charset="0"/>
                          <a:cs typeface="Arial" charset="0"/>
                        </a:rPr>
                        <a:t>مصادرها</a:t>
                      </a:r>
                      <a:endParaRPr kumimoji="0" lang="fr-FR" sz="24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MA" sz="2400" b="1" i="0" u="none" strike="noStrike" cap="none" normalizeH="0" baseline="0" dirty="0" smtClean="0">
                          <a:ln>
                            <a:noFill/>
                          </a:ln>
                          <a:solidFill>
                            <a:schemeClr val="tx1"/>
                          </a:solidFill>
                          <a:effectLst/>
                          <a:latin typeface="Arial" charset="0"/>
                          <a:cs typeface="Arial" charset="0"/>
                        </a:rPr>
                        <a:t>الغازات الدفيئة</a:t>
                      </a:r>
                      <a:endParaRPr kumimoji="0" lang="fr-FR" sz="2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88334">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MA" sz="1800" b="1" i="0" u="none" strike="noStrike" cap="none" normalizeH="0" baseline="0" smtClean="0">
                          <a:ln>
                            <a:noFill/>
                          </a:ln>
                          <a:solidFill>
                            <a:schemeClr val="tx1"/>
                          </a:solidFill>
                          <a:effectLst/>
                          <a:latin typeface="Arial" charset="0"/>
                          <a:cs typeface="Arial" charset="0"/>
                        </a:rPr>
                        <a:t>احتراق الوقود الأحفوي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MA" sz="1800" b="1" i="0" u="none" strike="noStrike" cap="none" normalizeH="0" baseline="0" smtClean="0">
                          <a:ln>
                            <a:noFill/>
                          </a:ln>
                          <a:solidFill>
                            <a:schemeClr val="tx1"/>
                          </a:solidFill>
                          <a:effectLst/>
                          <a:latin typeface="Arial" charset="0"/>
                          <a:cs typeface="Arial" charset="0"/>
                        </a:rPr>
                        <a:t>اتلاف الغابات</a:t>
                      </a:r>
                      <a:endParaRPr kumimoji="0" lang="fr-FR"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Arial" charset="0"/>
                          <a:cs typeface="Arial" charset="0"/>
                        </a:rPr>
                        <a:t>CO2</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176">
                <a:tc>
                  <a:txBody>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MA" sz="1800" b="1" i="0" u="none" strike="noStrike" cap="none" normalizeH="0" baseline="0" smtClean="0">
                          <a:ln>
                            <a:noFill/>
                          </a:ln>
                          <a:solidFill>
                            <a:schemeClr val="tx1"/>
                          </a:solidFill>
                          <a:effectLst/>
                          <a:latin typeface="Arial" charset="0"/>
                          <a:cs typeface="Arial" charset="0"/>
                        </a:rPr>
                        <a:t>الفلاحة</a:t>
                      </a:r>
                      <a:endParaRPr kumimoji="0" lang="fr-FR"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Arial" charset="0"/>
                          <a:cs typeface="Arial" charset="0"/>
                        </a:rPr>
                        <a:t>CH4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176">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MA" sz="1800" b="1" i="0" u="none" strike="noStrike" cap="none" normalizeH="0" baseline="0" smtClean="0">
                          <a:ln>
                            <a:noFill/>
                          </a:ln>
                          <a:solidFill>
                            <a:schemeClr val="tx1"/>
                          </a:solidFill>
                          <a:effectLst/>
                          <a:latin typeface="Arial" charset="0"/>
                          <a:cs typeface="Arial" charset="0"/>
                        </a:rPr>
                        <a:t>التبريد و التكييف</a:t>
                      </a:r>
                      <a:endParaRPr kumimoji="0" lang="fr-FR"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Arial" charset="0"/>
                          <a:cs typeface="Arial" charset="0"/>
                        </a:rPr>
                        <a:t>CFC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030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MA" sz="1800" b="1" i="0" u="none" strike="noStrike" cap="none" normalizeH="0" baseline="0" smtClean="0">
                          <a:ln>
                            <a:noFill/>
                          </a:ln>
                          <a:solidFill>
                            <a:schemeClr val="tx1"/>
                          </a:solidFill>
                          <a:effectLst/>
                          <a:latin typeface="Arial" charset="0"/>
                          <a:cs typeface="Arial" charset="0"/>
                        </a:rPr>
                        <a:t>تفاعل اكسيدات الازوت و المركبات العضوية المتطايرة</a:t>
                      </a:r>
                      <a:endParaRPr kumimoji="0" lang="fr-FR"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Arial" charset="0"/>
                          <a:cs typeface="Arial" charset="0"/>
                        </a:rPr>
                        <a:t>O3</a:t>
                      </a:r>
                      <a:r>
                        <a:rPr kumimoji="0" lang="ar-MA" sz="1800" b="1" i="0" u="none" strike="noStrike" cap="none" normalizeH="0" baseline="0" smtClean="0">
                          <a:ln>
                            <a:noFill/>
                          </a:ln>
                          <a:solidFill>
                            <a:schemeClr val="tx1"/>
                          </a:solidFill>
                          <a:effectLst/>
                          <a:latin typeface="Arial" charset="0"/>
                          <a:cs typeface="Arial" charset="0"/>
                        </a:rPr>
                        <a:t>الأوزون</a:t>
                      </a:r>
                      <a:endParaRPr kumimoji="0" lang="fr-FR" sz="18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176">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MA" sz="1800" b="1" i="0" u="none" strike="noStrike" cap="none" normalizeH="0" baseline="0" smtClean="0">
                          <a:ln>
                            <a:noFill/>
                          </a:ln>
                          <a:solidFill>
                            <a:schemeClr val="tx1"/>
                          </a:solidFill>
                          <a:effectLst/>
                          <a:latin typeface="Arial" charset="0"/>
                          <a:cs typeface="Arial" charset="0"/>
                        </a:rPr>
                        <a:t>الصناعة و الفلاحة</a:t>
                      </a:r>
                      <a:endParaRPr kumimoji="0" lang="fr-FR"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Arial" charset="0"/>
                          <a:cs typeface="Arial" charset="0"/>
                        </a:rPr>
                        <a:t>N2O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176">
                <a:tc>
                  <a:txBody>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MA" sz="1800" b="1" i="0" u="none" strike="noStrike" cap="none" normalizeH="0" baseline="0" dirty="0" smtClean="0">
                          <a:ln>
                            <a:noFill/>
                          </a:ln>
                          <a:solidFill>
                            <a:schemeClr val="tx1"/>
                          </a:solidFill>
                          <a:effectLst/>
                          <a:latin typeface="Arial" charset="0"/>
                          <a:cs typeface="Arial" charset="0"/>
                        </a:rPr>
                        <a:t>غاز عازل في المحولات</a:t>
                      </a:r>
                      <a:endParaRPr kumimoji="0" lang="fr-FR" sz="18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Arial" charset="0"/>
                          <a:cs typeface="Arial" charset="0"/>
                        </a:rPr>
                        <a:t>SF6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8686800" cy="1571612"/>
          </a:xfrm>
        </p:spPr>
        <p:txBody>
          <a:bodyPr/>
          <a:lstStyle/>
          <a:p>
            <a:pPr algn="ctr" eaLnBrk="1" fontAlgn="auto" hangingPunct="1">
              <a:spcAft>
                <a:spcPts val="0"/>
              </a:spcAft>
              <a:defRPr/>
            </a:pPr>
            <a:r>
              <a:rPr lang="ar-SA" dirty="0" smtClean="0"/>
              <a:t>أضرار الاحتباس الحراري</a:t>
            </a:r>
            <a:endParaRPr lang="ar-SA" dirty="0"/>
          </a:p>
        </p:txBody>
      </p:sp>
      <p:sp>
        <p:nvSpPr>
          <p:cNvPr id="7" name="Content Placeholder 2"/>
          <p:cNvSpPr>
            <a:spLocks noGrp="1"/>
          </p:cNvSpPr>
          <p:nvPr>
            <p:ph idx="1"/>
          </p:nvPr>
        </p:nvSpPr>
        <p:spPr>
          <a:xfrm>
            <a:off x="0" y="2332038"/>
            <a:ext cx="8839200" cy="4525962"/>
          </a:xfrm>
        </p:spPr>
        <p:txBody>
          <a:bodyPr>
            <a:normAutofit/>
          </a:bodyPr>
          <a:lstStyle/>
          <a:p>
            <a:pPr algn="r" eaLnBrk="1" hangingPunct="1">
              <a:buNone/>
            </a:pPr>
            <a:r>
              <a:rPr lang="ar-SA" sz="3600" dirty="0" smtClean="0">
                <a:hlinkClick r:id="rId2" action="ppaction://hlinksldjump"/>
              </a:rPr>
              <a:t>تحول أنظمة البيئة</a:t>
            </a:r>
            <a:r>
              <a:rPr lang="fr-FR" sz="3600" dirty="0" smtClean="0"/>
              <a:t>-</a:t>
            </a:r>
            <a:endParaRPr lang="ar-SA" sz="3600" dirty="0" smtClean="0"/>
          </a:p>
          <a:p>
            <a:pPr algn="r" eaLnBrk="1" hangingPunct="1">
              <a:buNone/>
            </a:pPr>
            <a:r>
              <a:rPr lang="fr-FR" sz="3600" dirty="0" smtClean="0">
                <a:hlinkClick r:id="rId3" action="ppaction://hlinksldjump"/>
              </a:rPr>
              <a:t> </a:t>
            </a:r>
            <a:r>
              <a:rPr lang="ar-SA" sz="3600" dirty="0" smtClean="0">
                <a:hlinkClick r:id="rId3" action="ppaction://hlinksldjump"/>
              </a:rPr>
              <a:t>أزمة الحصول على الماء</a:t>
            </a:r>
            <a:r>
              <a:rPr lang="fr-FR" sz="3600" dirty="0" smtClean="0">
                <a:hlinkClick r:id="rId3" action="ppaction://hlinksldjump"/>
              </a:rPr>
              <a:t>-</a:t>
            </a:r>
            <a:endParaRPr lang="ar-SA" sz="3600" dirty="0" smtClean="0"/>
          </a:p>
          <a:p>
            <a:pPr algn="r" eaLnBrk="1" hangingPunct="1">
              <a:buNone/>
            </a:pPr>
            <a:r>
              <a:rPr lang="ar-SA" sz="3600" dirty="0" smtClean="0">
                <a:hlinkClick r:id="rId4" action="ppaction://hlinksldjump"/>
              </a:rPr>
              <a:t>الأكثر تضرراً (أفريقيا وآسيا الجنوبية)</a:t>
            </a:r>
            <a:r>
              <a:rPr lang="fr-FR" sz="3600" dirty="0" smtClean="0">
                <a:hlinkClick r:id="rId4" action="ppaction://hlinksldjump"/>
              </a:rPr>
              <a:t>-</a:t>
            </a:r>
            <a:endParaRPr lang="ar-SA" sz="3600" dirty="0" smtClean="0"/>
          </a:p>
        </p:txBody>
      </p:sp>
    </p:spTree>
  </p:cSld>
  <p:clrMapOvr>
    <a:masterClrMapping/>
  </p:clrMapOvr>
  <p:transition advTm="6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8686800" cy="1571612"/>
          </a:xfrm>
        </p:spPr>
        <p:txBody>
          <a:bodyPr/>
          <a:lstStyle/>
          <a:p>
            <a:pPr algn="ctr" eaLnBrk="1" fontAlgn="auto" hangingPunct="1">
              <a:spcAft>
                <a:spcPts val="0"/>
              </a:spcAft>
              <a:defRPr/>
            </a:pPr>
            <a:r>
              <a:rPr lang="ar-SA" dirty="0" smtClean="0"/>
              <a:t>تحول أنظمة البيئة:</a:t>
            </a:r>
            <a:endParaRPr lang="ar-SA" dirty="0"/>
          </a:p>
        </p:txBody>
      </p:sp>
      <p:sp>
        <p:nvSpPr>
          <p:cNvPr id="5" name="Content Placeholder 2"/>
          <p:cNvSpPr>
            <a:spLocks noGrp="1"/>
          </p:cNvSpPr>
          <p:nvPr>
            <p:ph idx="1"/>
          </p:nvPr>
        </p:nvSpPr>
        <p:spPr>
          <a:xfrm>
            <a:off x="3929058" y="1714488"/>
            <a:ext cx="4919662" cy="5786437"/>
          </a:xfrm>
        </p:spPr>
        <p:txBody>
          <a:bodyPr>
            <a:normAutofit fontScale="77500" lnSpcReduction="20000"/>
          </a:bodyPr>
          <a:lstStyle/>
          <a:p>
            <a:pPr algn="r" eaLnBrk="1" fontAlgn="auto" hangingPunct="1">
              <a:lnSpc>
                <a:spcPct val="170000"/>
              </a:lnSpc>
              <a:spcAft>
                <a:spcPts val="0"/>
              </a:spcAft>
              <a:buFontTx/>
              <a:buNone/>
              <a:defRPr/>
            </a:pPr>
            <a:r>
              <a:rPr lang="ar-SA" dirty="0" smtClean="0">
                <a:latin typeface="Times New Roman" pitchFamily="18" charset="0"/>
                <a:cs typeface="Times New Roman" pitchFamily="18" charset="0"/>
              </a:rPr>
              <a:t>تؤدي التغيرات المناخية كذلك إلى تحول تركيبة مجموع الأنظمة البيئية و توزيعها الجغرافي تنزلق المناطق المناخية نحو القطبين و نحو المناطق العالية بوتيرة سريعة جدا فلا يقدر النبات والحيوان المرتبط بها على التكيف عموما فإن التنوع النباتي و الحيواني سوف يتناقص غير أن الإنتاج الزراعي العالمي يمكنه أن يحافظ على مستواه الحالي رغم أن الوضعية الغذائية لبعض المناطق يمكنها أن تتدهور و يمكن للمحاصيل الزراعية في المناطق التي تعاني من تكرار موجات الجفاف أن تنخفض بنسبة تتراوح بين 10-30% وسوف تتزايد مخاطر الفقر و المجاعة في هذه المناطق.</a:t>
            </a:r>
            <a:endParaRPr lang="en-US" dirty="0">
              <a:latin typeface="Times New Roman" pitchFamily="18" charset="0"/>
              <a:cs typeface="Times New Roman" pitchFamily="18" charset="0"/>
            </a:endParaRPr>
          </a:p>
        </p:txBody>
      </p:sp>
      <p:pic>
        <p:nvPicPr>
          <p:cNvPr id="6" name="Picture 10" descr="v2p1xvux[1]"/>
          <p:cNvPicPr>
            <a:picLocks noChangeAspect="1" noChangeArrowheads="1"/>
          </p:cNvPicPr>
          <p:nvPr/>
        </p:nvPicPr>
        <p:blipFill>
          <a:blip r:embed="rId2"/>
          <a:srcRect/>
          <a:stretch>
            <a:fillRect/>
          </a:stretch>
        </p:blipFill>
        <p:spPr bwMode="auto">
          <a:xfrm>
            <a:off x="2357438" y="1928813"/>
            <a:ext cx="1758950" cy="4175125"/>
          </a:xfrm>
          <a:prstGeom prst="rect">
            <a:avLst/>
          </a:prstGeom>
          <a:noFill/>
          <a:ln w="9525">
            <a:noFill/>
            <a:miter lim="800000"/>
            <a:headEnd/>
            <a:tailEnd/>
          </a:ln>
        </p:spPr>
      </p:pic>
      <p:pic>
        <p:nvPicPr>
          <p:cNvPr id="7" name="Picture 11" descr="1ykd_aes[1]"/>
          <p:cNvPicPr>
            <a:picLocks noChangeAspect="1" noChangeArrowheads="1"/>
          </p:cNvPicPr>
          <p:nvPr/>
        </p:nvPicPr>
        <p:blipFill>
          <a:blip r:embed="rId3"/>
          <a:srcRect/>
          <a:stretch>
            <a:fillRect/>
          </a:stretch>
        </p:blipFill>
        <p:spPr bwMode="auto">
          <a:xfrm>
            <a:off x="0" y="1928802"/>
            <a:ext cx="1908175" cy="4132263"/>
          </a:xfrm>
          <a:prstGeom prst="rect">
            <a:avLst/>
          </a:prstGeom>
          <a:noFill/>
          <a:ln w="9525">
            <a:noFill/>
            <a:miter lim="800000"/>
            <a:headEnd/>
            <a:tailEnd/>
          </a:ln>
        </p:spPr>
      </p:pic>
      <p:sp>
        <p:nvSpPr>
          <p:cNvPr id="10" name="AutoShape 17"/>
          <p:cNvSpPr>
            <a:spLocks noChangeArrowheads="1"/>
          </p:cNvSpPr>
          <p:nvPr/>
        </p:nvSpPr>
        <p:spPr bwMode="auto">
          <a:xfrm>
            <a:off x="1500166" y="3000372"/>
            <a:ext cx="1143008" cy="928694"/>
          </a:xfrm>
          <a:prstGeom prst="leftArrow">
            <a:avLst>
              <a:gd name="adj1" fmla="val 50000"/>
              <a:gd name="adj2" fmla="val 52538"/>
            </a:avLst>
          </a:prstGeom>
          <a:solidFill>
            <a:schemeClr val="accent1"/>
          </a:solidFill>
          <a:ln w="9525">
            <a:solidFill>
              <a:schemeClr val="tx1"/>
            </a:solidFill>
            <a:miter lim="800000"/>
            <a:headEnd/>
            <a:tailEnd/>
          </a:ln>
        </p:spPr>
        <p:txBody>
          <a:bodyPr wrap="none" anchor="ctr"/>
          <a:lstStyle/>
          <a:p>
            <a:pPr algn="ctr"/>
            <a:r>
              <a:rPr lang="ar-SA" sz="1600" b="1" dirty="0" smtClean="0"/>
              <a:t>تغير الأنظمة</a:t>
            </a:r>
            <a:endParaRPr lang="en-US" sz="1200" b="1" dirty="0"/>
          </a:p>
        </p:txBody>
      </p:sp>
    </p:spTree>
  </p:cSld>
  <p:clrMapOvr>
    <a:masterClrMapping/>
  </p:clrMapOvr>
  <p:transition advTm="6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to="" calcmode="lin" valueType="num">
                                      <p:cBhvr>
                                        <p:cTn id="11" dur="1" fill="hold"/>
                                        <p:tgtEl>
                                          <p:spTgt spid="7"/>
                                        </p:tgtEl>
                                        <p:attrNameLst>
                                          <p:attrName/>
                                        </p:attrNameLst>
                                      </p:cBhvr>
                                    </p:anim>
                                  </p:childTnLst>
                                </p:cTn>
                              </p:par>
                            </p:childTnLst>
                          </p:cTn>
                        </p:par>
                        <p:par>
                          <p:cTn id="12" fill="hold">
                            <p:stCondLst>
                              <p:cond delay="0"/>
                            </p:stCondLst>
                            <p:childTnLst>
                              <p:par>
                                <p:cTn id="13" presetID="24"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 to="" calcmode="lin" valueType="num">
                                      <p:cBhvr>
                                        <p:cTn id="15"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147</TotalTime>
  <Words>972</Words>
  <Application>Microsoft Office PowerPoint</Application>
  <PresentationFormat>Affichage à l'écran (4:3)</PresentationFormat>
  <Paragraphs>46</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Débit</vt:lpstr>
      <vt:lpstr>Diapositive 1</vt:lpstr>
      <vt:lpstr>الاحتباس الحراري</vt:lpstr>
      <vt:lpstr>تعريفه</vt:lpstr>
      <vt:lpstr>ظاهرة الاحتباس الحراري:</vt:lpstr>
      <vt:lpstr>حقائق عن ظاهرة الاحتباس الحراري:</vt:lpstr>
      <vt:lpstr>أسبابه:</vt:lpstr>
      <vt:lpstr>Diapositive 7</vt:lpstr>
      <vt:lpstr>أضرار الاحتباس الحراري</vt:lpstr>
      <vt:lpstr>تحول أنظمة البيئة:</vt:lpstr>
      <vt:lpstr>أزمة الحصول على الماء:</vt:lpstr>
      <vt:lpstr>الأكثر تضرراً (أفريقيا وآسيا الجنوبية)</vt:lpstr>
      <vt:lpstr>Diapositive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aae</dc:creator>
  <cp:lastModifiedBy>aae</cp:lastModifiedBy>
  <cp:revision>19</cp:revision>
  <dcterms:created xsi:type="dcterms:W3CDTF">2015-02-23T20:51:18Z</dcterms:created>
  <dcterms:modified xsi:type="dcterms:W3CDTF">2015-02-24T21:24:16Z</dcterms:modified>
</cp:coreProperties>
</file>